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font" Target="fonts/Raleway-regular.fntdata"/><Relationship Id="rId11" Type="http://schemas.openxmlformats.org/officeDocument/2006/relationships/font" Target="fonts/Raleway-bold.fntdata"/><Relationship Id="rId12" Type="http://schemas.openxmlformats.org/officeDocument/2006/relationships/font" Target="fonts/Raleway-italic.fntdata"/><Relationship Id="rId13" Type="http://schemas.openxmlformats.org/officeDocument/2006/relationships/font" Target="fonts/Raleway-boldItalic.fntdata"/><Relationship Id="rId14" Type="http://schemas.openxmlformats.org/officeDocument/2006/relationships/font" Target="fonts/Lato-regular.fntdata"/><Relationship Id="rId15" Type="http://schemas.openxmlformats.org/officeDocument/2006/relationships/font" Target="fonts/Lato-bold.fntdata"/><Relationship Id="rId16" Type="http://schemas.openxmlformats.org/officeDocument/2006/relationships/font" Target="fonts/Lato-italic.fntdata"/><Relationship Id="rId17" Type="http://schemas.openxmlformats.org/officeDocument/2006/relationships/font" Target="fonts/Lato-boldItalic.fntdata"/></Relationships>
</file>

<file path=ppt/media/image1.jpg>
</file>

<file path=ppt/media/image2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f88252dc4_0_1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f88252dc4_0_1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Relationship Id="rId6" Type="http://schemas.openxmlformats.org/officeDocument/2006/relationships/slide" Target="../slides/slide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Relationship Id="rId6" Type="http://schemas.openxmlformats.org/officeDocument/2006/relationships/slide" Target="../slides/slide2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2.xml"/><Relationship Id="rId3" Type="http://schemas.openxmlformats.org/officeDocument/2006/relationships/slide" Target="../slides/slide2.xml"/><Relationship Id="rId4" Type="http://schemas.openxmlformats.org/officeDocument/2006/relationships/slide" Target="../slides/slide2.xml"/><Relationship Id="rId5" Type="http://schemas.openxmlformats.org/officeDocument/2006/relationships/slide" Target="..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">
                <a:latin typeface="Raleway"/>
                <a:ea typeface="Raleway"/>
                <a:cs typeface="Raleway"/>
                <a:sym typeface="Raleway"/>
              </a:rPr>
              <a:t>機密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600">
                <a:latin typeface="Raleway"/>
                <a:ea typeface="Raleway"/>
                <a:cs typeface="Raleway"/>
                <a:sym typeface="Raleway"/>
              </a:rPr>
              <a:t>PDFの翻訳ツール作成株式会社</a:t>
            </a:r>
            <a:r>
              <a:rPr lang="ja" sz="600">
                <a:latin typeface="Raleway"/>
                <a:ea typeface="Raleway"/>
                <a:cs typeface="Raleway"/>
                <a:sym typeface="Raleway"/>
              </a:rPr>
              <a:t> 専用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">
                <a:latin typeface="Raleway"/>
                <a:ea typeface="Raleway"/>
                <a:cs typeface="Raleway"/>
                <a:sym typeface="Raleway"/>
              </a:rPr>
              <a:t>バージョン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機密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PDFの翻訳ツール作成株式会社　</a:t>
            </a:r>
            <a:r>
              <a:rPr lang="ja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専用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バージョン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slide" Target="slide4.xml"/><Relationship Id="rId4" Type="http://schemas.openxmlformats.org/officeDocument/2006/relationships/slide" Target="slide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28380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>
                <a:solidFill>
                  <a:srgbClr val="000000"/>
                </a:solidFill>
              </a:rPr>
              <a:t>Consulting Proposal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400"/>
              <a:t>We propose actionable strategies to anticipate market changes and lead to a new stage of growth.</a:t>
            </a:r>
            <a:endParaRPr b="1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/>
        </p:nvSpPr>
        <p:spPr>
          <a:xfrm>
            <a:off x="1293850" y="2274400"/>
            <a:ext cx="18003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Problems to be Solved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Market Trends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3" name="Google Shape;183;p19"/>
          <p:cNvSpPr txBox="1"/>
          <p:nvPr/>
        </p:nvSpPr>
        <p:spPr>
          <a:xfrm>
            <a:off x="3448617" y="2274391"/>
            <a:ext cx="16077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Trend Analysis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Users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Proposed Solutions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Process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5610439" y="2274391"/>
            <a:ext cx="16077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Deliverables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Outlook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ja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Team Composition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5" name="Google Shape;185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Table of Contents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000000"/>
                </a:solidFill>
              </a:rPr>
              <a:t>Deliverables</a:t>
            </a:r>
            <a:endParaRPr/>
          </a:p>
        </p:txBody>
      </p:sp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>
                <a:solidFill>
                  <a:srgbClr val="0E0E0E"/>
                </a:solidFill>
                <a:latin typeface="Arial"/>
                <a:ea typeface="Arial"/>
                <a:cs typeface="Arial"/>
                <a:sym typeface="Arial"/>
              </a:rPr>
              <a:t>We introduce the concrete results produced by our efforts</a:t>
            </a:r>
            <a:endParaRPr sz="1100"/>
          </a:p>
        </p:txBody>
      </p:sp>
      <p:sp>
        <p:nvSpPr>
          <p:cNvPr id="192" name="Google Shape;192;p20"/>
          <p:cNvSpPr txBox="1"/>
          <p:nvPr/>
        </p:nvSpPr>
        <p:spPr>
          <a:xfrm>
            <a:off x="9923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ja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Total project downloads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7229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ja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45K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4" name="Google Shape;194;p20"/>
          <p:cNvSpPr txBox="1"/>
          <p:nvPr/>
        </p:nvSpPr>
        <p:spPr>
          <a:xfrm>
            <a:off x="8426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ja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Users around the world are using it.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5" name="Google Shape;195;p20"/>
          <p:cNvCxnSpPr/>
          <p:nvPr/>
        </p:nvCxnSpPr>
        <p:spPr>
          <a:xfrm>
            <a:off x="32243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96" name="Google Shape;196;p20"/>
          <p:cNvSpPr txBox="1"/>
          <p:nvPr/>
        </p:nvSpPr>
        <p:spPr>
          <a:xfrm>
            <a:off x="36876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ja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Number of translated text items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0"/>
          <p:cNvSpPr txBox="1"/>
          <p:nvPr/>
        </p:nvSpPr>
        <p:spPr>
          <a:xfrm>
            <a:off x="34182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ja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690K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0"/>
          <p:cNvSpPr txBox="1"/>
          <p:nvPr/>
        </p:nvSpPr>
        <p:spPr>
          <a:xfrm>
            <a:off x="35379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ja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utilization of multilingual data has rapidly progressed.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9" name="Google Shape;199;p20"/>
          <p:cNvCxnSpPr/>
          <p:nvPr/>
        </p:nvCxnSpPr>
        <p:spPr>
          <a:xfrm>
            <a:off x="59196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00" name="Google Shape;200;p20"/>
          <p:cNvSpPr txBox="1"/>
          <p:nvPr/>
        </p:nvSpPr>
        <p:spPr>
          <a:xfrm>
            <a:off x="63829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ja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Monthly active users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0"/>
          <p:cNvSpPr txBox="1"/>
          <p:nvPr/>
        </p:nvSpPr>
        <p:spPr>
          <a:xfrm>
            <a:off x="61135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ja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100K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20"/>
          <p:cNvSpPr txBox="1"/>
          <p:nvPr/>
        </p:nvSpPr>
        <p:spPr>
          <a:xfrm>
            <a:off x="6233200" y="37685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ja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This is a community that continues to grow steadily.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000000"/>
                </a:solidFill>
              </a:rPr>
              <a:t>Trend analysis</a:t>
            </a:r>
            <a:endParaRPr/>
          </a:p>
        </p:txBody>
      </p:sp>
      <p:sp>
        <p:nvSpPr>
          <p:cNvPr id="208" name="Google Shape;208;p21"/>
          <p:cNvSpPr txBox="1"/>
          <p:nvPr>
            <p:ph idx="1" type="body"/>
          </p:nvPr>
        </p:nvSpPr>
        <p:spPr>
          <a:xfrm>
            <a:off x="3605300" y="1068650"/>
            <a:ext cx="4798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100"/>
              <a:t>We conducted a comparative analysis of the major trends in each quarter.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ja" sz="1100"/>
              <a:t>Trend 01 maintained stable growth compared to the same period last year, while Trend 02 showed some fluctuations. Overall, a stable trend with little seasonal influence was confirmed.</a:t>
            </a:r>
            <a:endParaRPr sz="1100"/>
          </a:p>
        </p:txBody>
      </p:sp>
      <p:grpSp>
        <p:nvGrpSpPr>
          <p:cNvPr id="209" name="Google Shape;209;p21"/>
          <p:cNvGrpSpPr/>
          <p:nvPr/>
        </p:nvGrpSpPr>
        <p:grpSpPr>
          <a:xfrm>
            <a:off x="936487" y="2597895"/>
            <a:ext cx="7265875" cy="1739171"/>
            <a:chOff x="872477" y="2521699"/>
            <a:chExt cx="7399058" cy="1739171"/>
          </a:xfrm>
        </p:grpSpPr>
        <p:sp>
          <p:nvSpPr>
            <p:cNvPr id="210" name="Google Shape;210;p21"/>
            <p:cNvSpPr/>
            <p:nvPr/>
          </p:nvSpPr>
          <p:spPr>
            <a:xfrm>
              <a:off x="872480" y="2521725"/>
              <a:ext cx="7394100" cy="1739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1" name="Google Shape;211;p21"/>
            <p:cNvGrpSpPr/>
            <p:nvPr/>
          </p:nvGrpSpPr>
          <p:grpSpPr>
            <a:xfrm>
              <a:off x="872477" y="2521699"/>
              <a:ext cx="7399058" cy="1739171"/>
              <a:chOff x="830400" y="2729250"/>
              <a:chExt cx="7399058" cy="1531500"/>
            </a:xfrm>
          </p:grpSpPr>
          <p:cxnSp>
            <p:nvCxnSpPr>
              <p:cNvPr id="212" name="Google Shape;212;p21"/>
              <p:cNvCxnSpPr/>
              <p:nvPr/>
            </p:nvCxnSpPr>
            <p:spPr>
              <a:xfrm>
                <a:off x="835358" y="4098915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3" name="Google Shape;213;p21"/>
              <p:cNvCxnSpPr/>
              <p:nvPr/>
            </p:nvCxnSpPr>
            <p:spPr>
              <a:xfrm>
                <a:off x="835358" y="3946730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4" name="Google Shape;214;p21"/>
              <p:cNvCxnSpPr/>
              <p:nvPr/>
            </p:nvCxnSpPr>
            <p:spPr>
              <a:xfrm>
                <a:off x="830400" y="4258271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5" name="Google Shape;215;p21"/>
              <p:cNvCxnSpPr/>
              <p:nvPr/>
            </p:nvCxnSpPr>
            <p:spPr>
              <a:xfrm rot="10800000">
                <a:off x="830400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6" name="Google Shape;216;p21"/>
              <p:cNvCxnSpPr/>
              <p:nvPr/>
            </p:nvCxnSpPr>
            <p:spPr>
              <a:xfrm rot="10800000">
                <a:off x="1446566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7" name="Google Shape;217;p21"/>
              <p:cNvCxnSpPr/>
              <p:nvPr/>
            </p:nvCxnSpPr>
            <p:spPr>
              <a:xfrm rot="10800000">
                <a:off x="4527396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8" name="Google Shape;218;p21"/>
              <p:cNvCxnSpPr/>
              <p:nvPr/>
            </p:nvCxnSpPr>
            <p:spPr>
              <a:xfrm rot="10800000">
                <a:off x="5143562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9" name="Google Shape;219;p21"/>
              <p:cNvCxnSpPr/>
              <p:nvPr/>
            </p:nvCxnSpPr>
            <p:spPr>
              <a:xfrm rot="10800000">
                <a:off x="5759728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0" name="Google Shape;220;p21"/>
              <p:cNvCxnSpPr/>
              <p:nvPr/>
            </p:nvCxnSpPr>
            <p:spPr>
              <a:xfrm rot="10800000">
                <a:off x="6375894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1" name="Google Shape;221;p21"/>
              <p:cNvCxnSpPr/>
              <p:nvPr/>
            </p:nvCxnSpPr>
            <p:spPr>
              <a:xfrm rot="10800000">
                <a:off x="8221064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2" name="Google Shape;222;p21"/>
              <p:cNvCxnSpPr/>
              <p:nvPr/>
            </p:nvCxnSpPr>
            <p:spPr>
              <a:xfrm rot="10800000">
                <a:off x="2062732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3" name="Google Shape;223;p21"/>
              <p:cNvCxnSpPr/>
              <p:nvPr/>
            </p:nvCxnSpPr>
            <p:spPr>
              <a:xfrm rot="10800000">
                <a:off x="2678898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4" name="Google Shape;224;p21"/>
              <p:cNvCxnSpPr/>
              <p:nvPr/>
            </p:nvCxnSpPr>
            <p:spPr>
              <a:xfrm rot="10800000">
                <a:off x="3295064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5" name="Google Shape;225;p21"/>
              <p:cNvCxnSpPr/>
              <p:nvPr/>
            </p:nvCxnSpPr>
            <p:spPr>
              <a:xfrm rot="10800000">
                <a:off x="3911230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6" name="Google Shape;226;p21"/>
              <p:cNvCxnSpPr/>
              <p:nvPr/>
            </p:nvCxnSpPr>
            <p:spPr>
              <a:xfrm rot="10800000">
                <a:off x="6992060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7" name="Google Shape;227;p21"/>
              <p:cNvCxnSpPr/>
              <p:nvPr/>
            </p:nvCxnSpPr>
            <p:spPr>
              <a:xfrm rot="10800000">
                <a:off x="7608226" y="2729250"/>
                <a:ext cx="0" cy="1531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8" name="Google Shape;228;p21"/>
              <p:cNvCxnSpPr/>
              <p:nvPr/>
            </p:nvCxnSpPr>
            <p:spPr>
              <a:xfrm>
                <a:off x="835358" y="3794545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9" name="Google Shape;229;p21"/>
              <p:cNvCxnSpPr/>
              <p:nvPr/>
            </p:nvCxnSpPr>
            <p:spPr>
              <a:xfrm>
                <a:off x="835358" y="3642360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0" name="Google Shape;230;p21"/>
              <p:cNvCxnSpPr/>
              <p:nvPr/>
            </p:nvCxnSpPr>
            <p:spPr>
              <a:xfrm>
                <a:off x="835358" y="3490175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1" name="Google Shape;231;p21"/>
              <p:cNvCxnSpPr/>
              <p:nvPr/>
            </p:nvCxnSpPr>
            <p:spPr>
              <a:xfrm>
                <a:off x="835358" y="3337990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2" name="Google Shape;232;p21"/>
              <p:cNvCxnSpPr/>
              <p:nvPr/>
            </p:nvCxnSpPr>
            <p:spPr>
              <a:xfrm>
                <a:off x="835358" y="3185805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3" name="Google Shape;233;p21"/>
              <p:cNvCxnSpPr/>
              <p:nvPr/>
            </p:nvCxnSpPr>
            <p:spPr>
              <a:xfrm>
                <a:off x="835358" y="3033620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4" name="Google Shape;234;p21"/>
              <p:cNvCxnSpPr/>
              <p:nvPr/>
            </p:nvCxnSpPr>
            <p:spPr>
              <a:xfrm>
                <a:off x="835358" y="2881435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5" name="Google Shape;235;p21"/>
              <p:cNvCxnSpPr/>
              <p:nvPr/>
            </p:nvCxnSpPr>
            <p:spPr>
              <a:xfrm>
                <a:off x="830400" y="2729250"/>
                <a:ext cx="7394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36" name="Google Shape;236;p21"/>
          <p:cNvSpPr txBox="1"/>
          <p:nvPr/>
        </p:nvSpPr>
        <p:spPr>
          <a:xfrm>
            <a:off x="1056675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January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7" name="Google Shape;237;p21"/>
          <p:cNvSpPr txBox="1"/>
          <p:nvPr/>
        </p:nvSpPr>
        <p:spPr>
          <a:xfrm>
            <a:off x="166775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February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21"/>
          <p:cNvSpPr txBox="1"/>
          <p:nvPr/>
        </p:nvSpPr>
        <p:spPr>
          <a:xfrm>
            <a:off x="2268023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March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9" name="Google Shape;239;p21"/>
          <p:cNvSpPr txBox="1"/>
          <p:nvPr/>
        </p:nvSpPr>
        <p:spPr>
          <a:xfrm>
            <a:off x="287275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April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0" name="Google Shape;240;p21"/>
          <p:cNvSpPr txBox="1"/>
          <p:nvPr/>
        </p:nvSpPr>
        <p:spPr>
          <a:xfrm>
            <a:off x="34718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May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21"/>
          <p:cNvSpPr txBox="1"/>
          <p:nvPr/>
        </p:nvSpPr>
        <p:spPr>
          <a:xfrm>
            <a:off x="40804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June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21"/>
          <p:cNvSpPr txBox="1"/>
          <p:nvPr/>
        </p:nvSpPr>
        <p:spPr>
          <a:xfrm>
            <a:off x="46858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July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21"/>
          <p:cNvSpPr txBox="1"/>
          <p:nvPr/>
        </p:nvSpPr>
        <p:spPr>
          <a:xfrm>
            <a:off x="52885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August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1"/>
          <p:cNvSpPr txBox="1"/>
          <p:nvPr/>
        </p:nvSpPr>
        <p:spPr>
          <a:xfrm>
            <a:off x="5893900" y="4267630"/>
            <a:ext cx="3858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September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6395800" y="4267625"/>
            <a:ext cx="5742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October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7017150" y="4267625"/>
            <a:ext cx="5742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November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1"/>
          <p:cNvSpPr txBox="1"/>
          <p:nvPr/>
        </p:nvSpPr>
        <p:spPr>
          <a:xfrm>
            <a:off x="7624350" y="4267625"/>
            <a:ext cx="5742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December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1"/>
          <p:cNvSpPr txBox="1"/>
          <p:nvPr/>
        </p:nvSpPr>
        <p:spPr>
          <a:xfrm>
            <a:off x="634436" y="4280890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21"/>
          <p:cNvSpPr txBox="1"/>
          <p:nvPr/>
        </p:nvSpPr>
        <p:spPr>
          <a:xfrm>
            <a:off x="634436" y="3934140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1"/>
          <p:cNvSpPr txBox="1"/>
          <p:nvPr/>
        </p:nvSpPr>
        <p:spPr>
          <a:xfrm>
            <a:off x="634436" y="3590088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40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1"/>
          <p:cNvSpPr txBox="1"/>
          <p:nvPr/>
        </p:nvSpPr>
        <p:spPr>
          <a:xfrm>
            <a:off x="634436" y="3246037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60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1"/>
          <p:cNvSpPr txBox="1"/>
          <p:nvPr/>
        </p:nvSpPr>
        <p:spPr>
          <a:xfrm>
            <a:off x="634436" y="2904684"/>
            <a:ext cx="343500" cy="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80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1"/>
          <p:cNvSpPr txBox="1"/>
          <p:nvPr/>
        </p:nvSpPr>
        <p:spPr>
          <a:xfrm>
            <a:off x="507401" y="2561203"/>
            <a:ext cx="470700" cy="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100</a:t>
            </a:r>
            <a:endParaRPr sz="7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21"/>
          <p:cNvSpPr/>
          <p:nvPr/>
        </p:nvSpPr>
        <p:spPr>
          <a:xfrm rot="-5400000">
            <a:off x="1459133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1"/>
          <p:cNvSpPr/>
          <p:nvPr/>
        </p:nvSpPr>
        <p:spPr>
          <a:xfrm rot="-5400000">
            <a:off x="1232158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1"/>
          <p:cNvSpPr/>
          <p:nvPr/>
        </p:nvSpPr>
        <p:spPr>
          <a:xfrm rot="-5400000">
            <a:off x="848133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1"/>
          <p:cNvSpPr/>
          <p:nvPr/>
        </p:nvSpPr>
        <p:spPr>
          <a:xfrm rot="-5400000">
            <a:off x="621158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1"/>
          <p:cNvSpPr/>
          <p:nvPr/>
        </p:nvSpPr>
        <p:spPr>
          <a:xfrm rot="-5400000">
            <a:off x="3263182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/>
          <p:nvPr/>
        </p:nvSpPr>
        <p:spPr>
          <a:xfrm rot="-5400000">
            <a:off x="3036207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1"/>
          <p:cNvSpPr/>
          <p:nvPr/>
        </p:nvSpPr>
        <p:spPr>
          <a:xfrm rot="-5400000">
            <a:off x="2664135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1"/>
          <p:cNvSpPr/>
          <p:nvPr/>
        </p:nvSpPr>
        <p:spPr>
          <a:xfrm rot="-5400000">
            <a:off x="2437160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/>
          <p:nvPr/>
        </p:nvSpPr>
        <p:spPr>
          <a:xfrm rot="-5400000">
            <a:off x="2059339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1"/>
          <p:cNvSpPr/>
          <p:nvPr/>
        </p:nvSpPr>
        <p:spPr>
          <a:xfrm rot="-5400000">
            <a:off x="1832364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1"/>
          <p:cNvSpPr/>
          <p:nvPr/>
        </p:nvSpPr>
        <p:spPr>
          <a:xfrm rot="-5400000">
            <a:off x="6290680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1"/>
          <p:cNvSpPr/>
          <p:nvPr/>
        </p:nvSpPr>
        <p:spPr>
          <a:xfrm rot="-5400000">
            <a:off x="6063705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1"/>
          <p:cNvSpPr/>
          <p:nvPr/>
        </p:nvSpPr>
        <p:spPr>
          <a:xfrm rot="-5400000">
            <a:off x="6898779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1"/>
          <p:cNvSpPr/>
          <p:nvPr/>
        </p:nvSpPr>
        <p:spPr>
          <a:xfrm rot="-5400000">
            <a:off x="6671804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"/>
          <p:cNvSpPr/>
          <p:nvPr/>
        </p:nvSpPr>
        <p:spPr>
          <a:xfrm rot="-5400000">
            <a:off x="7500628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1"/>
          <p:cNvSpPr/>
          <p:nvPr/>
        </p:nvSpPr>
        <p:spPr>
          <a:xfrm rot="-5400000">
            <a:off x="7273653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1"/>
          <p:cNvSpPr/>
          <p:nvPr/>
        </p:nvSpPr>
        <p:spPr>
          <a:xfrm rot="-5400000">
            <a:off x="3871775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1"/>
          <p:cNvSpPr/>
          <p:nvPr/>
        </p:nvSpPr>
        <p:spPr>
          <a:xfrm rot="-5400000">
            <a:off x="3644800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/>
          <p:nvPr/>
        </p:nvSpPr>
        <p:spPr>
          <a:xfrm rot="-5400000">
            <a:off x="4477176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1"/>
          <p:cNvSpPr/>
          <p:nvPr/>
        </p:nvSpPr>
        <p:spPr>
          <a:xfrm rot="-5400000">
            <a:off x="4250201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/>
          <p:nvPr/>
        </p:nvSpPr>
        <p:spPr>
          <a:xfrm rot="-5400000">
            <a:off x="5079878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/>
          <p:nvPr/>
        </p:nvSpPr>
        <p:spPr>
          <a:xfrm rot="-5400000">
            <a:off x="4852903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1"/>
          <p:cNvSpPr/>
          <p:nvPr/>
        </p:nvSpPr>
        <p:spPr>
          <a:xfrm rot="-5400000">
            <a:off x="5685279" y="3772929"/>
            <a:ext cx="976800" cy="13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/>
          <p:nvPr/>
        </p:nvSpPr>
        <p:spPr>
          <a:xfrm rot="-5400000">
            <a:off x="5458304" y="3718479"/>
            <a:ext cx="1084500" cy="13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/>
          <p:nvPr/>
        </p:nvSpPr>
        <p:spPr>
          <a:xfrm>
            <a:off x="3859960" y="4626692"/>
            <a:ext cx="60300" cy="6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 txBox="1"/>
          <p:nvPr/>
        </p:nvSpPr>
        <p:spPr>
          <a:xfrm>
            <a:off x="3813097" y="4513375"/>
            <a:ext cx="7179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latin typeface="Lato"/>
                <a:ea typeface="Lato"/>
                <a:cs typeface="Lato"/>
                <a:sym typeface="Lato"/>
              </a:rPr>
              <a:t>Trend 01</a:t>
            </a:r>
            <a:endParaRPr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1"/>
          <p:cNvSpPr/>
          <p:nvPr/>
        </p:nvSpPr>
        <p:spPr>
          <a:xfrm>
            <a:off x="4607537" y="4626692"/>
            <a:ext cx="60300" cy="60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1"/>
          <p:cNvSpPr txBox="1"/>
          <p:nvPr/>
        </p:nvSpPr>
        <p:spPr>
          <a:xfrm>
            <a:off x="4618755" y="4513375"/>
            <a:ext cx="6759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ja" sz="700">
                <a:latin typeface="Lato"/>
                <a:ea typeface="Lato"/>
                <a:cs typeface="Lato"/>
                <a:sym typeface="Lato"/>
              </a:rPr>
              <a:t>Trend 02</a:t>
            </a:r>
            <a:endParaRPr sz="7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